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60" r:id="rId5"/>
    <p:sldId id="259" r:id="rId6"/>
    <p:sldId id="262" r:id="rId7"/>
    <p:sldId id="261" r:id="rId8"/>
    <p:sldId id="263" r:id="rId9"/>
    <p:sldId id="264" r:id="rId10"/>
    <p:sldId id="265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37" d="100"/>
          <a:sy n="37" d="100"/>
        </p:scale>
        <p:origin x="1038" y="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6E3F72-8677-4D75-8E8E-B7285A93C68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05844C1-7266-4A4E-9354-37735A2751E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4703C1E-7362-4C46-A845-582F4B3092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0C0DB8-9668-4F6C-8466-F106737117D5}" type="datetimeFigureOut">
              <a:rPr lang="en-US" smtClean="0"/>
              <a:t>1/29/2020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223888C-AA02-4CDD-B05C-19B2975381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609D112-B893-4283-BF88-CE7CA22A1D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42221C-9171-4BFB-BDC4-E2B27CF549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100426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CCCBC6-55A6-4C8C-BB7B-441F5461CA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2FA90A2-A2C3-4A95-9B0E-88309274FD8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9354515-171A-4B6B-A05F-753F5210F5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0C0DB8-9668-4F6C-8466-F106737117D5}" type="datetimeFigureOut">
              <a:rPr lang="en-US" smtClean="0"/>
              <a:t>1/29/2020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F2E38A6-79A3-4AF0-A279-B1D99C21B2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9F1314C-B5B0-4774-9C95-9B88C35A96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42221C-9171-4BFB-BDC4-E2B27CF549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62851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B683849-E639-4C01-8A00-337ED07A68F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14408BF-977B-49C9-8A70-B6B027F0EE9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313016F-C73C-4299-B95F-B07BAB7564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0C0DB8-9668-4F6C-8466-F106737117D5}" type="datetimeFigureOut">
              <a:rPr lang="en-US" smtClean="0"/>
              <a:t>1/29/2020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F5F70E7-F439-4BB7-8E91-6740FFA6CD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6983375-8DAC-4989-BF08-746B4F84BD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42221C-9171-4BFB-BDC4-E2B27CF549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11696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505BD0-912E-4557-9B3E-D266E6B9C8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C5EFEC-0489-48EA-A6E5-98FACD7E43E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91D16C4-3AF4-48E4-B053-737692FE38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0C0DB8-9668-4F6C-8466-F106737117D5}" type="datetimeFigureOut">
              <a:rPr lang="en-US" smtClean="0"/>
              <a:t>1/29/2020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D5EAC2E-FF84-4CE4-A6A1-64332FE64C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DA28B76-9566-43D1-9707-35D63550CE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42221C-9171-4BFB-BDC4-E2B27CF549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69495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9733D6-BF39-409E-9E15-866BEDBB47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5AB0F44-1679-4F8C-9F7A-D16C1A75CB2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B850366-FAC2-431D-9078-E9FC459405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0C0DB8-9668-4F6C-8466-F106737117D5}" type="datetimeFigureOut">
              <a:rPr lang="en-US" smtClean="0"/>
              <a:t>1/29/2020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A454F40-AA19-4F3A-BEA2-12BA2F1E42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444A352-3FA2-4861-8BB1-51CA28082D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42221C-9171-4BFB-BDC4-E2B27CF549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93017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B77B41-8B5C-4D2D-BF66-F8DCB7A4B0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CDDC0D-000F-4CE0-83A2-37883959D55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58D1F69-27E5-4B77-8102-2A7ABB7E620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AA791F5-761F-4B22-B62C-CAA8D5719C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0C0DB8-9668-4F6C-8466-F106737117D5}" type="datetimeFigureOut">
              <a:rPr lang="en-US" smtClean="0"/>
              <a:t>1/29/2020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D1C411D-6C0C-472B-A6AB-4B1A892BCD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1A9B513-0B1D-4DF7-ABD9-1DEA246EE1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42221C-9171-4BFB-BDC4-E2B27CF549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640638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810A52-BCA6-48F4-B31E-6B772A9A27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8192C34-5D28-4D29-8E8C-6EAE5BEC18D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7F87DB5-C9E0-436D-8775-63F86197581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752EEE3-3AA3-4661-85CC-79EC6F46B58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58FF87A-F40B-4D92-B730-D40C959B08F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B2763BE-BD8A-4B84-BC92-9D98AD747F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0C0DB8-9668-4F6C-8466-F106737117D5}" type="datetimeFigureOut">
              <a:rPr lang="en-US" smtClean="0"/>
              <a:t>1/29/2020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62A36FE-5E6D-4BBF-91A1-40ED636E7B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79DC364-8D32-4AB4-8864-0EB07A03A3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42221C-9171-4BFB-BDC4-E2B27CF549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16784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0FF792-399C-4ED0-B131-B183D3AD46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E5CF071-CF5C-434C-AC81-08D9DB1828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0C0DB8-9668-4F6C-8466-F106737117D5}" type="datetimeFigureOut">
              <a:rPr lang="en-US" smtClean="0"/>
              <a:t>1/29/2020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D3345C9-CC10-4D4A-A297-812E1CAF44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0718014-1865-4327-8AA0-FCD8049459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42221C-9171-4BFB-BDC4-E2B27CF549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207078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C8444AD-ABFE-45D8-97D8-9E22B4DBF9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0C0DB8-9668-4F6C-8466-F106737117D5}" type="datetimeFigureOut">
              <a:rPr lang="en-US" smtClean="0"/>
              <a:t>1/29/2020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6F7CCD8-0399-4CD9-A708-A90DB8F3D7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3272C42-C378-46D3-AE14-4908F90CAC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42221C-9171-4BFB-BDC4-E2B27CF549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79195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E302DB-D4D8-4A6D-817D-ECE6155346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5E6AB7-DCC4-4F4A-8CD6-2CFC8B3283F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1E92003-4421-4BF8-B06B-8455386A64A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F833A11-110B-46F9-A5B8-260E277F04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0C0DB8-9668-4F6C-8466-F106737117D5}" type="datetimeFigureOut">
              <a:rPr lang="en-US" smtClean="0"/>
              <a:t>1/29/2020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B854475-6CBB-43A7-81BB-3CCDB24414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1B81DED-D33C-4130-BBD3-906A7F43E4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42221C-9171-4BFB-BDC4-E2B27CF549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70642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343C84-58A3-46B0-8EBC-E2D28839DE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8C3BB22-E69F-4D8E-8C4D-1CC90796DB9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759A4B5-D97E-4A4D-B912-4CC0777F79B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6523346-5697-44FB-9E0A-EE5EAA9C05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0C0DB8-9668-4F6C-8466-F106737117D5}" type="datetimeFigureOut">
              <a:rPr lang="en-US" smtClean="0"/>
              <a:t>1/29/2020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30725E0-E146-4B01-87F7-0BA0090838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D6FE56B-13F4-4877-B0C7-3E2DB6E1AE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42221C-9171-4BFB-BDC4-E2B27CF549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715059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23A0B58-1BC9-474D-A1D3-D9CB136B0A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64DA1D6-A245-44F3-9F33-73F4198610E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097A521-BBBD-4523-BF7A-1F84C3B220B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D0C0DB8-9668-4F6C-8466-F106737117D5}" type="datetimeFigureOut">
              <a:rPr lang="en-US" smtClean="0"/>
              <a:t>1/29/2020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97A4615-C9E5-43BC-B134-AAFD51CA800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061CF99-8B5F-47FE-86C9-45FDC647F5B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742221C-9171-4BFB-BDC4-E2B27CF549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44102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E5B5F6-56B4-4EAD-9C68-58F406BA1C6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SEARCH FOR THE SMART CHOICE OF RESTAURANT AS A BUSINESS IN NYC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14E12BF-C261-4A25-B0F0-22652BF542B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Raja Soman</a:t>
            </a:r>
          </a:p>
        </p:txBody>
      </p:sp>
    </p:spTree>
    <p:extLst>
      <p:ext uri="{BB962C8B-B14F-4D97-AF65-F5344CB8AC3E}">
        <p14:creationId xmlns:p14="http://schemas.microsoft.com/office/powerpoint/2010/main" val="133307799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1141DD-9A88-425C-A5C6-F9DA52A659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Actionable insights based on analysis and observation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B74996C-65E0-41D5-9D9B-30A98C5E5D0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Cuisine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8EB4A4F-ABC5-4B48-ABB3-8F01C30CC75D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/>
              <a:t>Hotdogs</a:t>
            </a:r>
          </a:p>
          <a:p>
            <a:r>
              <a:rPr lang="en-US" dirty="0"/>
              <a:t>English style</a:t>
            </a:r>
          </a:p>
          <a:p>
            <a:r>
              <a:rPr lang="en-US" dirty="0"/>
              <a:t>Pancakes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22DC0D4-039E-42B3-861A-B1033D7C125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Location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6F83D11-6599-4C9F-B095-3711A250CB2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en-US" dirty="0"/>
              <a:t>Staten Island</a:t>
            </a:r>
          </a:p>
          <a:p>
            <a:r>
              <a:rPr lang="en-US" dirty="0"/>
              <a:t>North Brooklyn</a:t>
            </a:r>
          </a:p>
          <a:p>
            <a:r>
              <a:rPr lang="en-US" dirty="0"/>
              <a:t>Area between JFK and LGA</a:t>
            </a:r>
          </a:p>
        </p:txBody>
      </p:sp>
    </p:spTree>
    <p:extLst>
      <p:ext uri="{BB962C8B-B14F-4D97-AF65-F5344CB8AC3E}">
        <p14:creationId xmlns:p14="http://schemas.microsoft.com/office/powerpoint/2010/main" val="28751155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91EFC6-0CC2-4BDA-A18F-303BE680C1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Which restaurant business should I get into?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CFA1B9-AC01-414A-9695-4DAAA8FAE2F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This question further has associated questions to be answered</a:t>
            </a:r>
          </a:p>
          <a:p>
            <a:pPr lvl="0"/>
            <a:r>
              <a:rPr lang="en-US" dirty="0"/>
              <a:t>Which cuisines are prevalent in NYC?</a:t>
            </a:r>
          </a:p>
          <a:p>
            <a:pPr lvl="0"/>
            <a:r>
              <a:rPr lang="en-US" dirty="0"/>
              <a:t>Which cuisines are relatively absent in NYC?</a:t>
            </a:r>
          </a:p>
          <a:p>
            <a:pPr lvl="0"/>
            <a:r>
              <a:rPr lang="en-US" dirty="0"/>
              <a:t>Where is cuisine absenteeism seen the most?</a:t>
            </a:r>
          </a:p>
          <a:p>
            <a:pPr lvl="0"/>
            <a:r>
              <a:rPr lang="en-US" dirty="0"/>
              <a:t>Which sensible selections could be made as cuisines of choice for the business?</a:t>
            </a:r>
          </a:p>
          <a:p>
            <a:pPr lvl="0"/>
            <a:r>
              <a:rPr lang="en-US" dirty="0"/>
              <a:t>Which sensible boroughs of NYC could be chosen as target locations? </a:t>
            </a:r>
          </a:p>
        </p:txBody>
      </p:sp>
    </p:spTree>
    <p:extLst>
      <p:ext uri="{BB962C8B-B14F-4D97-AF65-F5344CB8AC3E}">
        <p14:creationId xmlns:p14="http://schemas.microsoft.com/office/powerpoint/2010/main" val="221481493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A49C71-ADDC-46D3-AE74-39CCA5362D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Where do I get the data for my analysis?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9EB6A4-8136-479B-B993-44368C2114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Open source data is the best bet</a:t>
            </a:r>
          </a:p>
          <a:p>
            <a:r>
              <a:rPr lang="en-US" dirty="0"/>
              <a:t>Foursquare API ran into issues of “Quota error” and hence there was uncertainty</a:t>
            </a:r>
          </a:p>
          <a:p>
            <a:r>
              <a:rPr lang="en-US" dirty="0"/>
              <a:t>The nyc.gov website is an excellent choice to get geographical data on NYC restaurants</a:t>
            </a:r>
          </a:p>
        </p:txBody>
      </p:sp>
    </p:spTree>
    <p:extLst>
      <p:ext uri="{BB962C8B-B14F-4D97-AF65-F5344CB8AC3E}">
        <p14:creationId xmlns:p14="http://schemas.microsoft.com/office/powerpoint/2010/main" val="375520795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A40430-5A2A-46E1-BB39-245B862E93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least prevalent restaurant types in NYC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F8F6174-B5E0-40F9-AFD9-E1889D7E09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690688"/>
            <a:ext cx="7680014" cy="438790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E2462BEA-1CB2-44B0-8888-E6FEA84AD784}"/>
              </a:ext>
            </a:extLst>
          </p:cNvPr>
          <p:cNvSpPr txBox="1"/>
          <p:nvPr/>
        </p:nvSpPr>
        <p:spPr>
          <a:xfrm>
            <a:off x="8786862" y="2862044"/>
            <a:ext cx="229829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These are the bottom 20 most frequent cuisine types in NYC across all boroughs</a:t>
            </a:r>
          </a:p>
        </p:txBody>
      </p:sp>
    </p:spTree>
    <p:extLst>
      <p:ext uri="{BB962C8B-B14F-4D97-AF65-F5344CB8AC3E}">
        <p14:creationId xmlns:p14="http://schemas.microsoft.com/office/powerpoint/2010/main" val="268891591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A40430-5A2A-46E1-BB39-245B862E93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least prevalent restaurant types in NYC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F394E1A-F615-4078-99AB-0159BBEAD44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690688"/>
            <a:ext cx="7089857" cy="5097857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2F7E88DA-1729-4C8C-A34D-9DC2A5D42B44}"/>
              </a:ext>
            </a:extLst>
          </p:cNvPr>
          <p:cNvSpPr txBox="1"/>
          <p:nvPr/>
        </p:nvSpPr>
        <p:spPr>
          <a:xfrm>
            <a:off x="8034694" y="3429000"/>
            <a:ext cx="346904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A further deep dive in to which borough has how many of the low-frequency cuisines reveals more insight</a:t>
            </a:r>
          </a:p>
        </p:txBody>
      </p:sp>
    </p:spTree>
    <p:extLst>
      <p:ext uri="{BB962C8B-B14F-4D97-AF65-F5344CB8AC3E}">
        <p14:creationId xmlns:p14="http://schemas.microsoft.com/office/powerpoint/2010/main" val="35929209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20CFE9-D18C-47E3-881F-D9A68513C7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Focusing on 3 cuisines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779565-BC79-4DD1-BE77-530D4DB6692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dirty="0"/>
              <a:t>Having seen the most “absent” cuisines in NYC, we pick the following 3 types as our target cuisines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Hotdogs </a:t>
            </a:r>
          </a:p>
          <a:p>
            <a:pPr marL="971550" lvl="1" indent="-514350">
              <a:buFont typeface="+mj-lt"/>
              <a:buAutoNum type="alphaLcParenR"/>
            </a:pPr>
            <a:r>
              <a:rPr lang="en-US" dirty="0"/>
              <a:t>This is a fast food, non-specialty type of restaurant</a:t>
            </a:r>
          </a:p>
          <a:p>
            <a:pPr marL="971550" lvl="1" indent="-514350">
              <a:buFont typeface="+mj-lt"/>
              <a:buAutoNum type="alphaLcParenR"/>
            </a:pPr>
            <a:r>
              <a:rPr lang="en-US" dirty="0"/>
              <a:t>There is scope to have gourmet offerings which are rare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English style</a:t>
            </a:r>
          </a:p>
          <a:p>
            <a:pPr marL="971550" lvl="1" indent="-514350">
              <a:buFont typeface="+mj-lt"/>
              <a:buAutoNum type="alphaLcParenR"/>
            </a:pPr>
            <a:r>
              <a:rPr lang="en-US" dirty="0"/>
              <a:t>This is a cuisine by itself and is relatively uncommon though well-known</a:t>
            </a:r>
          </a:p>
          <a:p>
            <a:pPr marL="971550" lvl="1" indent="-514350">
              <a:buFont typeface="+mj-lt"/>
              <a:buAutoNum type="alphaLcParenR"/>
            </a:pPr>
            <a:r>
              <a:rPr lang="en-US" dirty="0"/>
              <a:t>Typically fine ale goes with English cuisine which makes it a lucrative business opportunity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Pancakes</a:t>
            </a:r>
          </a:p>
          <a:p>
            <a:pPr marL="971550" lvl="1" indent="-514350">
              <a:buFont typeface="+mj-lt"/>
              <a:buAutoNum type="alphaLcParenR"/>
            </a:pPr>
            <a:r>
              <a:rPr lang="en-US" dirty="0"/>
              <a:t>This is yet another well known cuisine which is relatively absent in NYC</a:t>
            </a:r>
          </a:p>
          <a:p>
            <a:pPr marL="971550" lvl="1" indent="-514350">
              <a:buFont typeface="+mj-lt"/>
              <a:buAutoNum type="alphaLcParenR"/>
            </a:pPr>
            <a:r>
              <a:rPr lang="en-US" dirty="0"/>
              <a:t>As opposed to chains like IHOP, there seems to be an opportunity to provide gourmet home-made style pancakes</a:t>
            </a:r>
          </a:p>
          <a:p>
            <a:pPr marL="971550" lvl="1" indent="-514350">
              <a:buFont typeface="+mj-lt"/>
              <a:buAutoNum type="alphaLcParenR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602021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C003BD-25D3-41AD-9941-63898A7A41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Maps to visualize potential locations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7BE0506-3B9E-4B4D-A169-6830A17602E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93545" y="1690688"/>
            <a:ext cx="7004911" cy="4346825"/>
          </a:xfrm>
          <a:prstGeom prst="rect">
            <a:avLst/>
          </a:prstGeom>
        </p:spPr>
      </p:pic>
      <p:sp>
        <p:nvSpPr>
          <p:cNvPr id="4" name="Speech Bubble: Rectangle with Corners Rounded 3">
            <a:extLst>
              <a:ext uri="{FF2B5EF4-FFF2-40B4-BE49-F238E27FC236}">
                <a16:creationId xmlns:a16="http://schemas.microsoft.com/office/drawing/2014/main" id="{D2EF6926-73AF-4287-973F-CAF7E1B8C07B}"/>
              </a:ext>
            </a:extLst>
          </p:cNvPr>
          <p:cNvSpPr/>
          <p:nvPr/>
        </p:nvSpPr>
        <p:spPr>
          <a:xfrm>
            <a:off x="947728" y="3165527"/>
            <a:ext cx="1536290" cy="958645"/>
          </a:xfrm>
          <a:prstGeom prst="wedgeRoundRectCallout">
            <a:avLst>
              <a:gd name="adj1" fmla="val 231647"/>
              <a:gd name="adj2" fmla="val 162500"/>
              <a:gd name="adj3" fmla="val 1666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Staten Island has ample opportunity</a:t>
            </a:r>
          </a:p>
        </p:txBody>
      </p:sp>
      <p:sp>
        <p:nvSpPr>
          <p:cNvPr id="5" name="Speech Bubble: Rectangle with Corners Rounded 4">
            <a:extLst>
              <a:ext uri="{FF2B5EF4-FFF2-40B4-BE49-F238E27FC236}">
                <a16:creationId xmlns:a16="http://schemas.microsoft.com/office/drawing/2014/main" id="{4B2C1259-6050-4E9A-B1A2-76259CCEA0BF}"/>
              </a:ext>
            </a:extLst>
          </p:cNvPr>
          <p:cNvSpPr/>
          <p:nvPr/>
        </p:nvSpPr>
        <p:spPr>
          <a:xfrm>
            <a:off x="10105103" y="2426133"/>
            <a:ext cx="1536290" cy="958645"/>
          </a:xfrm>
          <a:prstGeom prst="wedgeRoundRectCallout">
            <a:avLst>
              <a:gd name="adj1" fmla="val -195553"/>
              <a:gd name="adj2" fmla="val 167115"/>
              <a:gd name="adj3" fmla="val 1666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In  between JFK and LGA</a:t>
            </a:r>
          </a:p>
        </p:txBody>
      </p:sp>
    </p:spTree>
    <p:extLst>
      <p:ext uri="{BB962C8B-B14F-4D97-AF65-F5344CB8AC3E}">
        <p14:creationId xmlns:p14="http://schemas.microsoft.com/office/powerpoint/2010/main" val="225266384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DE4BD3C0-F81E-4F7A-A906-C61E5042B69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47821" y="1690688"/>
            <a:ext cx="7096359" cy="4334632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7C003BD-25D3-41AD-9941-63898A7A41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Maps to visualize potential locations</a:t>
            </a:r>
          </a:p>
        </p:txBody>
      </p:sp>
      <p:sp>
        <p:nvSpPr>
          <p:cNvPr id="4" name="Speech Bubble: Rectangle with Corners Rounded 3">
            <a:extLst>
              <a:ext uri="{FF2B5EF4-FFF2-40B4-BE49-F238E27FC236}">
                <a16:creationId xmlns:a16="http://schemas.microsoft.com/office/drawing/2014/main" id="{D2EF6926-73AF-4287-973F-CAF7E1B8C07B}"/>
              </a:ext>
            </a:extLst>
          </p:cNvPr>
          <p:cNvSpPr/>
          <p:nvPr/>
        </p:nvSpPr>
        <p:spPr>
          <a:xfrm>
            <a:off x="947728" y="3165527"/>
            <a:ext cx="1536290" cy="958645"/>
          </a:xfrm>
          <a:prstGeom prst="wedgeRoundRectCallout">
            <a:avLst>
              <a:gd name="adj1" fmla="val 231647"/>
              <a:gd name="adj2" fmla="val 162500"/>
              <a:gd name="adj3" fmla="val 1666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Staten Island has ample opportunity</a:t>
            </a:r>
          </a:p>
        </p:txBody>
      </p:sp>
      <p:sp>
        <p:nvSpPr>
          <p:cNvPr id="5" name="Speech Bubble: Rectangle with Corners Rounded 4">
            <a:extLst>
              <a:ext uri="{FF2B5EF4-FFF2-40B4-BE49-F238E27FC236}">
                <a16:creationId xmlns:a16="http://schemas.microsoft.com/office/drawing/2014/main" id="{4B2C1259-6050-4E9A-B1A2-76259CCEA0BF}"/>
              </a:ext>
            </a:extLst>
          </p:cNvPr>
          <p:cNvSpPr/>
          <p:nvPr/>
        </p:nvSpPr>
        <p:spPr>
          <a:xfrm>
            <a:off x="10105103" y="2420036"/>
            <a:ext cx="1536290" cy="958645"/>
          </a:xfrm>
          <a:prstGeom prst="wedgeRoundRectCallout">
            <a:avLst>
              <a:gd name="adj1" fmla="val -269473"/>
              <a:gd name="adj2" fmla="val 162499"/>
              <a:gd name="adj3" fmla="val 1666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Brooklyn has an opportunity</a:t>
            </a:r>
          </a:p>
        </p:txBody>
      </p:sp>
    </p:spTree>
    <p:extLst>
      <p:ext uri="{BB962C8B-B14F-4D97-AF65-F5344CB8AC3E}">
        <p14:creationId xmlns:p14="http://schemas.microsoft.com/office/powerpoint/2010/main" val="372884950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2D652DA-E351-46BB-9A06-5F93B11CE66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91682" y="1690911"/>
            <a:ext cx="6608637" cy="390787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7C003BD-25D3-41AD-9941-63898A7A41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Maps to visualize potential locations</a:t>
            </a:r>
          </a:p>
        </p:txBody>
      </p:sp>
      <p:sp>
        <p:nvSpPr>
          <p:cNvPr id="4" name="Speech Bubble: Rectangle with Corners Rounded 3">
            <a:extLst>
              <a:ext uri="{FF2B5EF4-FFF2-40B4-BE49-F238E27FC236}">
                <a16:creationId xmlns:a16="http://schemas.microsoft.com/office/drawing/2014/main" id="{D2EF6926-73AF-4287-973F-CAF7E1B8C07B}"/>
              </a:ext>
            </a:extLst>
          </p:cNvPr>
          <p:cNvSpPr/>
          <p:nvPr/>
        </p:nvSpPr>
        <p:spPr>
          <a:xfrm>
            <a:off x="947728" y="3165527"/>
            <a:ext cx="1536290" cy="958645"/>
          </a:xfrm>
          <a:prstGeom prst="wedgeRoundRectCallout">
            <a:avLst>
              <a:gd name="adj1" fmla="val 223967"/>
              <a:gd name="adj2" fmla="val 113269"/>
              <a:gd name="adj3" fmla="val 1666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Staten Island has ample opportunity</a:t>
            </a:r>
          </a:p>
        </p:txBody>
      </p:sp>
      <p:sp>
        <p:nvSpPr>
          <p:cNvPr id="5" name="Speech Bubble: Rectangle with Corners Rounded 4">
            <a:extLst>
              <a:ext uri="{FF2B5EF4-FFF2-40B4-BE49-F238E27FC236}">
                <a16:creationId xmlns:a16="http://schemas.microsoft.com/office/drawing/2014/main" id="{4B2C1259-6050-4E9A-B1A2-76259CCEA0BF}"/>
              </a:ext>
            </a:extLst>
          </p:cNvPr>
          <p:cNvSpPr/>
          <p:nvPr/>
        </p:nvSpPr>
        <p:spPr>
          <a:xfrm>
            <a:off x="10105103" y="2420036"/>
            <a:ext cx="1536290" cy="958645"/>
          </a:xfrm>
          <a:prstGeom prst="wedgeRoundRectCallout">
            <a:avLst>
              <a:gd name="adj1" fmla="val -289633"/>
              <a:gd name="adj2" fmla="val 105576"/>
              <a:gd name="adj3" fmla="val 1666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Brooklyn has an opportunity</a:t>
            </a:r>
          </a:p>
        </p:txBody>
      </p:sp>
      <p:sp>
        <p:nvSpPr>
          <p:cNvPr id="7" name="Speech Bubble: Rectangle with Corners Rounded 6">
            <a:extLst>
              <a:ext uri="{FF2B5EF4-FFF2-40B4-BE49-F238E27FC236}">
                <a16:creationId xmlns:a16="http://schemas.microsoft.com/office/drawing/2014/main" id="{9E41CA3C-F4D8-433B-8B5E-461531830B63}"/>
              </a:ext>
            </a:extLst>
          </p:cNvPr>
          <p:cNvSpPr/>
          <p:nvPr/>
        </p:nvSpPr>
        <p:spPr>
          <a:xfrm>
            <a:off x="10105103" y="3524866"/>
            <a:ext cx="1536290" cy="958645"/>
          </a:xfrm>
          <a:prstGeom prst="wedgeRoundRectCallout">
            <a:avLst>
              <a:gd name="adj1" fmla="val -253153"/>
              <a:gd name="adj2" fmla="val 7115"/>
              <a:gd name="adj3" fmla="val 1666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In  between JFK and LGA</a:t>
            </a:r>
          </a:p>
        </p:txBody>
      </p:sp>
    </p:spTree>
    <p:extLst>
      <p:ext uri="{BB962C8B-B14F-4D97-AF65-F5344CB8AC3E}">
        <p14:creationId xmlns:p14="http://schemas.microsoft.com/office/powerpoint/2010/main" val="31481289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31</TotalTime>
  <Words>351</Words>
  <Application>Microsoft Office PowerPoint</Application>
  <PresentationFormat>Widescreen</PresentationFormat>
  <Paragraphs>47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Calibri</vt:lpstr>
      <vt:lpstr>Calibri Light</vt:lpstr>
      <vt:lpstr>Office Theme</vt:lpstr>
      <vt:lpstr>SEARCH FOR THE SMART CHOICE OF RESTAURANT AS A BUSINESS IN NYC</vt:lpstr>
      <vt:lpstr>Which restaurant business should I get into?</vt:lpstr>
      <vt:lpstr>Where do I get the data for my analysis?</vt:lpstr>
      <vt:lpstr>The least prevalent restaurant types in NYC</vt:lpstr>
      <vt:lpstr>The least prevalent restaurant types in NYC</vt:lpstr>
      <vt:lpstr>Focusing on 3 cuisines</vt:lpstr>
      <vt:lpstr>Maps to visualize potential locations</vt:lpstr>
      <vt:lpstr>Maps to visualize potential locations</vt:lpstr>
      <vt:lpstr>Maps to visualize potential locations</vt:lpstr>
      <vt:lpstr>Actionable insights based on analysis and observation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SEARCH FOR THE SMART CHOICE OF RESTAURANT AS A BUSINESS IN NYC</dc:title>
  <dc:creator>Raja Soman</dc:creator>
  <cp:lastModifiedBy>Raja Soman</cp:lastModifiedBy>
  <cp:revision>4</cp:revision>
  <dcterms:created xsi:type="dcterms:W3CDTF">2020-01-30T02:36:37Z</dcterms:created>
  <dcterms:modified xsi:type="dcterms:W3CDTF">2020-01-30T03:07:51Z</dcterms:modified>
</cp:coreProperties>
</file>

<file path=docProps/thumbnail.jpeg>
</file>